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64" r:id="rId1"/>
  </p:sldMasterIdLst>
  <p:sldIdLst>
    <p:sldId id="257" r:id="rId2"/>
    <p:sldId id="258" r:id="rId3"/>
    <p:sldId id="259" r:id="rId4"/>
    <p:sldId id="262" r:id="rId5"/>
    <p:sldId id="265" r:id="rId6"/>
    <p:sldId id="260" r:id="rId7"/>
    <p:sldId id="264" r:id="rId8"/>
    <p:sldId id="270" r:id="rId9"/>
    <p:sldId id="271" r:id="rId10"/>
    <p:sldId id="280" r:id="rId11"/>
    <p:sldId id="286" r:id="rId12"/>
    <p:sldId id="284" r:id="rId13"/>
    <p:sldId id="283" r:id="rId14"/>
    <p:sldId id="287" r:id="rId15"/>
    <p:sldId id="285" r:id="rId16"/>
    <p:sldId id="274" r:id="rId17"/>
    <p:sldId id="289" r:id="rId18"/>
    <p:sldId id="281" r:id="rId19"/>
    <p:sldId id="275" r:id="rId20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3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ustomXml" Target="../customXml/item2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ustomXml" Target="../customXml/item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92E769-8D97-4294-83F5-3B407E156D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7F17DF-C689-4B32-A466-66D85F9FC4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663C0-21A0-4610-B134-78E7E436A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DD549-3DBF-4517-9313-A8B2E46EA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5D33E-F9EB-4618-A502-8DB093748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53931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27BB1-A424-4688-98FA-B6583855A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39279-0877-434E-86BB-04986FC72F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CDCF5D-0B1C-4ED9-B1D6-C6B03B706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80726-41EB-4014-B649-ACDCB0837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FB06A-0FB9-4DB6-A156-F46FCB429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354597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B1A4D1-9F86-434B-914E-040429FA5B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D30DF5-41CA-4E90-B995-42B1BAFCBA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622642-B5C2-42ED-8699-00F54E999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E7970-8ECF-45DC-94DD-8256AACB1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7CC15-7172-4CF4-A72A-CAC498809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52688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A498C-8649-4E2A-B06D-E405F0145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90146-59DD-4BA3-A4E2-1B174EB216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B5092-99CA-4964-8596-993584EE7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6B799-2CAD-4F81-8D07-ED309453D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DE444-7ACE-4A5F-8F40-A9AF163D5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68307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008A8F-EDF1-498E-9445-3FA594A73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44BE57-1AD2-4937-AAA2-B7E80A95B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5668F-0CC3-4F93-A44C-A98E88010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A292C-9DEB-40C1-BE98-E3A666416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BD923-0286-438B-9779-8494C22E8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25879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F5D5A-7192-4554-95CF-0E1EC56A6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B598A-0AD3-43F4-91EE-7CECDB7E0B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539E5F-4F5A-4B37-A4BC-3348162A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0C9639-D0C3-4784-8475-24081D3E18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CAF71A-AC71-43A6-B7E1-E8B97B731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E5C307-13A1-4B8C-8B64-8517A2F21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04900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743D7-DE40-4134-BCBC-B4C23BD7C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ED5A65-EEEE-42E2-8B69-C44E5DC5B8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1D1F1C-98FB-46C5-A55C-75B0A296A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85D324-4EC7-470B-B1FE-A820AFE4DD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526C02-A313-460A-8AFE-8A7562A47B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4BD07F-7DDD-4812-8539-0AEFFC5EA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A3F262-6A40-45FC-8DFA-60EAF1611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EF5DB6-5B00-4947-8EE3-F7A18AE68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7130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6F352-900D-48C8-B1E6-FFD58B7C0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00788B-4E0C-4AB5-8922-4268834D6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C97627-51E3-4B21-9EC8-6EB116CBA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CBB11C-1AB8-42FE-9C8B-969CE7A4E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9965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05EC47-F7F8-4957-A534-001F046CE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CBB5CE-848B-46C8-8D21-D30314BE3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479FCF-4F70-479A-B2FB-4266EF6D0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59665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63B33-4951-4A41-A6DE-E60CDD1E8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08534D-3E48-45A1-AE46-64C6B0E964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808927-9C0C-4596-9D33-BDC8AD9CCC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3A412D-A2D8-468F-AA50-9F97BFA869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A1EFED-67BA-4E39-AA06-D92452AFE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4F48AE-FA83-489A-A12C-93BD09A1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107676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FCD26-AFC3-4C09-80B3-81A9B8D60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E5D84A-7737-472C-B439-BBF991E8FF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FE15A27-D97B-4B66-917D-B76DE8801D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1904EE-B87C-4922-82EB-FAFF7677A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C62AAE-A31F-4935-8155-6445CD906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D0BBF4-42A7-42EA-BD37-542F65AB6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05111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144A38-702C-4A5C-AB71-FFD90BE58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2D844D-6A6B-43CE-A6F3-455323E49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E6F66-785B-4967-AD1F-B68693EA15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D064F5-935E-4BC1-A964-4B9FEDF0081A}" type="datetimeFigureOut">
              <a:rPr lang="nb-NO" smtClean="0"/>
              <a:t>04.10.2019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86537B-A1F4-4CEB-B393-2BFEDA7F56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CCBDA-A55B-4E46-967D-0FC8783417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F5670-79ED-4A38-99DC-C7AEC76CE034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5375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65" r:id="rId1"/>
    <p:sldLayoutId id="2147484466" r:id="rId2"/>
    <p:sldLayoutId id="2147484467" r:id="rId3"/>
    <p:sldLayoutId id="2147484468" r:id="rId4"/>
    <p:sldLayoutId id="2147484469" r:id="rId5"/>
    <p:sldLayoutId id="2147484470" r:id="rId6"/>
    <p:sldLayoutId id="2147484471" r:id="rId7"/>
    <p:sldLayoutId id="2147484472" r:id="rId8"/>
    <p:sldLayoutId id="2147484473" r:id="rId9"/>
    <p:sldLayoutId id="2147484474" r:id="rId10"/>
    <p:sldLayoutId id="214748447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towardsdatascience.com/review-ssd-single-shot-detector-object-detection-851a94607d11" TargetMode="External"/><Relationship Id="rId2" Type="http://schemas.openxmlformats.org/officeDocument/2006/relationships/hyperlink" Target="https://arxiv.org/abs/1512.02325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E06CD-6B58-423C-8701-3A7248D797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SSD: Single Shot MultiBox Detector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1089BC7-7383-4AFB-A905-705BCD5A6825}"/>
              </a:ext>
            </a:extLst>
          </p:cNvPr>
          <p:cNvSpPr/>
          <p:nvPr/>
        </p:nvSpPr>
        <p:spPr>
          <a:xfrm>
            <a:off x="8357937" y="5442476"/>
            <a:ext cx="30418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/>
              <a:t>Victor W. Wang</a:t>
            </a:r>
            <a:endParaRPr lang="nb-NO" sz="2800"/>
          </a:p>
        </p:txBody>
      </p:sp>
    </p:spTree>
    <p:extLst>
      <p:ext uri="{BB962C8B-B14F-4D97-AF65-F5344CB8AC3E}">
        <p14:creationId xmlns:p14="http://schemas.microsoft.com/office/powerpoint/2010/main" val="34493779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6CA8-19AB-44F7-B896-EE42EF114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/>
              <a:t>SSD: Training &amp; data augmentation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FC436-27BE-42C8-AF61-ACA85737FD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nb-NO" sz="200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46528D-56CB-47AB-8E9E-C2D7DFCD7A3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nb-NO" sz="2000"/>
          </a:p>
        </p:txBody>
      </p:sp>
    </p:spTree>
    <p:extLst>
      <p:ext uri="{BB962C8B-B14F-4D97-AF65-F5344CB8AC3E}">
        <p14:creationId xmlns:p14="http://schemas.microsoft.com/office/powerpoint/2010/main" val="571910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454E-AB2F-40FC-BA43-793082A2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Results &amp; analysis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1602AC-4193-4CA8-8761-5BB5C1A61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b-NO" sz="2400"/>
              <a:t>Metrics</a:t>
            </a:r>
          </a:p>
          <a:p>
            <a:r>
              <a:rPr lang="nb-NO" sz="2000"/>
              <a:t>Correctness: </a:t>
            </a:r>
            <a:br>
              <a:rPr lang="nb-NO" sz="2000"/>
            </a:br>
            <a:r>
              <a:rPr lang="nb-NO" sz="2000"/>
              <a:t>Mean Average Precision (mAP)</a:t>
            </a:r>
          </a:p>
          <a:p>
            <a:r>
              <a:rPr lang="nb-NO" sz="2000"/>
              <a:t>Speed: FPS</a:t>
            </a:r>
          </a:p>
        </p:txBody>
      </p:sp>
    </p:spTree>
    <p:extLst>
      <p:ext uri="{BB962C8B-B14F-4D97-AF65-F5344CB8AC3E}">
        <p14:creationId xmlns:p14="http://schemas.microsoft.com/office/powerpoint/2010/main" val="42554089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454E-AB2F-40FC-BA43-793082A2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Results &amp; analysis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DE742A-FF2A-4AE8-8CF1-A6A65D488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468" y="1423778"/>
            <a:ext cx="9396663" cy="5285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4767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EDED73-8CA3-47D2-BA4A-011B87044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690" y="1027906"/>
            <a:ext cx="7188428" cy="46086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C3454E-AB2F-40FC-BA43-793082A2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Results &amp; analysis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1602AC-4193-4CA8-8761-5BB5C1A61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134853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b-NO" sz="2000"/>
              <a:t>SSD512 detection results on </a:t>
            </a:r>
            <a:br>
              <a:rPr lang="nb-NO" sz="2000"/>
            </a:br>
            <a:r>
              <a:rPr lang="nb-NO" sz="2000"/>
              <a:t>VOC2007 test set</a:t>
            </a:r>
          </a:p>
          <a:p>
            <a:endParaRPr lang="nb-NO" sz="2000"/>
          </a:p>
          <a:p>
            <a:pPr marL="0" indent="0">
              <a:buNone/>
            </a:pPr>
            <a:r>
              <a:rPr lang="nb-NO" sz="2000">
                <a:solidFill>
                  <a:srgbClr val="FF0000"/>
                </a:solidFill>
              </a:rPr>
              <a:t>- - - - - </a:t>
            </a:r>
            <a:r>
              <a:rPr lang="nb-NO" sz="2000"/>
              <a:t> Recall at 0.1 IoU threshold</a:t>
            </a:r>
          </a:p>
          <a:p>
            <a:endParaRPr lang="nb-NO" sz="200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nb-NO" sz="2000">
                <a:solidFill>
                  <a:srgbClr val="FF0000"/>
                </a:solidFill>
              </a:rPr>
              <a:t>––––– </a:t>
            </a:r>
            <a:r>
              <a:rPr lang="nb-NO" sz="2000"/>
              <a:t> Recall at 0.5 IoU threshold </a:t>
            </a:r>
            <a:endParaRPr lang="nb-NO" sz="200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103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4214EB-95B0-4A0A-9AD4-69BA685C9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51" y="1351701"/>
            <a:ext cx="11474992" cy="461349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DA41F5-1315-48D9-B6B7-72A919D8CE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3992" y="1288886"/>
            <a:ext cx="11474992" cy="47041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128CF2-9D20-4880-BA38-697CE18D47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361" y="6094111"/>
            <a:ext cx="1848250" cy="31385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1C1178-F973-44B8-A0FD-AED02A986B2E}"/>
              </a:ext>
            </a:extLst>
          </p:cNvPr>
          <p:cNvSpPr/>
          <p:nvPr/>
        </p:nvSpPr>
        <p:spPr>
          <a:xfrm>
            <a:off x="7288370" y="979241"/>
            <a:ext cx="39090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b-NO"/>
              <a:t>x, y = aspect ratio, effect on learning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C3454E-AB2F-40FC-BA43-793082A2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Results &amp; analysis	</a:t>
            </a:r>
          </a:p>
        </p:txBody>
      </p:sp>
    </p:spTree>
    <p:extLst>
      <p:ext uri="{BB962C8B-B14F-4D97-AF65-F5344CB8AC3E}">
        <p14:creationId xmlns:p14="http://schemas.microsoft.com/office/powerpoint/2010/main" val="2711764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454E-AB2F-40FC-BA43-793082A2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Results &amp; analysis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1602AC-4193-4CA8-8761-5BB5C1A617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nb-NO" sz="2000"/>
              <a:t>Validating training methods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2DA364-0200-49BD-9158-2DFEF1D27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208" y="2225405"/>
            <a:ext cx="5937584" cy="14843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73281F2-4E80-4D7A-9616-ABD743AEC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7867" y="4141019"/>
            <a:ext cx="5816266" cy="189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4810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454E-AB2F-40FC-BA43-793082A2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Comparison vs. other NNs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1602AC-4193-4CA8-8761-5BB5C1A61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8386011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b-NO" sz="2000"/>
              <a:t>PASCAL VOC2007</a:t>
            </a:r>
          </a:p>
          <a:p>
            <a:pPr marL="0" indent="0">
              <a:buNone/>
            </a:pPr>
            <a:r>
              <a:rPr lang="nb-NO" sz="2000"/>
              <a:t>SDD vs R-CNN versions. SDD clearly superior </a:t>
            </a:r>
          </a:p>
          <a:p>
            <a:pPr marL="0" indent="0">
              <a:buNone/>
            </a:pPr>
            <a:endParaRPr lang="nb-NO" sz="2000"/>
          </a:p>
          <a:p>
            <a:pPr marL="0" indent="0">
              <a:buNone/>
            </a:pPr>
            <a:endParaRPr lang="nb-NO" sz="2000"/>
          </a:p>
          <a:p>
            <a:pPr marL="0" indent="0">
              <a:buNone/>
            </a:pPr>
            <a:endParaRPr lang="nb-NO" sz="2000"/>
          </a:p>
          <a:p>
            <a:pPr marL="0" indent="0">
              <a:buNone/>
            </a:pPr>
            <a:endParaRPr lang="nb-NO" sz="2000"/>
          </a:p>
          <a:p>
            <a:pPr marL="0" indent="0">
              <a:buNone/>
            </a:pPr>
            <a:endParaRPr lang="nb-NO" sz="2000"/>
          </a:p>
          <a:p>
            <a:pPr marL="0" indent="0">
              <a:buNone/>
            </a:pPr>
            <a:endParaRPr lang="nb-NO" sz="2000"/>
          </a:p>
          <a:p>
            <a:pPr marL="0" indent="0">
              <a:buNone/>
            </a:pPr>
            <a:endParaRPr lang="nb-NO" sz="2000"/>
          </a:p>
          <a:p>
            <a:pPr marL="0" indent="0">
              <a:buNone/>
            </a:pPr>
            <a:endParaRPr lang="nb-NO" sz="2000"/>
          </a:p>
          <a:p>
            <a:pPr marL="0" indent="0">
              <a:buNone/>
            </a:pPr>
            <a:r>
              <a:rPr lang="nb-NO" sz="2000"/>
              <a:t>SDD: sensitive to bounding box size. Better on larger objects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1BDAE55-6C01-40DF-8CC5-62248F14C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937" y="3022344"/>
            <a:ext cx="9954126" cy="245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2928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454E-AB2F-40FC-BA43-793082A2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Comparison vs. other NNs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91602AC-4193-4CA8-8761-5BB5C1A6175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nb-NO" sz="200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51A7C6-71D0-4605-A313-BC4E317AF7A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nb-NO" sz="200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88FD24C-B41A-41EF-A9A3-7E7027D205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612" y="2733174"/>
            <a:ext cx="7572375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037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454E-AB2F-40FC-BA43-793082A2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C579-177C-4712-B7A9-A88DC7673A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/>
              <a:t>SSD: Single shot detection method</a:t>
            </a:r>
          </a:p>
          <a:p>
            <a:r>
              <a:rPr lang="nb-NO"/>
              <a:t>Multiscale feature maps &amp; default bounding boxes</a:t>
            </a:r>
          </a:p>
          <a:p>
            <a:pPr lvl="1"/>
            <a:r>
              <a:rPr lang="nb-NO"/>
              <a:t>Far more predictions made compared to other methods</a:t>
            </a:r>
          </a:p>
          <a:p>
            <a:r>
              <a:rPr lang="nb-NO"/>
              <a:t>3x faster and clearly more accurate than SotA across different datasets</a:t>
            </a:r>
          </a:p>
          <a:p>
            <a:r>
              <a:rPr lang="nb-NO"/>
              <a:t>Important methods for optimising training</a:t>
            </a:r>
          </a:p>
        </p:txBody>
      </p:sp>
    </p:spTree>
    <p:extLst>
      <p:ext uri="{BB962C8B-B14F-4D97-AF65-F5344CB8AC3E}">
        <p14:creationId xmlns:p14="http://schemas.microsoft.com/office/powerpoint/2010/main" val="20848546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454E-AB2F-40FC-BA43-793082A2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0C579-177C-4712-B7A9-A88DC7673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b-NO" sz="1600"/>
              <a:t>SSD paper</a:t>
            </a:r>
            <a:br>
              <a:rPr lang="nb-NO" sz="1600"/>
            </a:br>
            <a:r>
              <a:rPr lang="nb-NO" sz="1600">
                <a:hlinkClick r:id="rId2"/>
              </a:rPr>
              <a:t>https://arxiv.org/abs/1512.02325</a:t>
            </a:r>
            <a:br>
              <a:rPr lang="nb-NO" sz="1600"/>
            </a:br>
            <a:endParaRPr lang="nb-NO" sz="1600"/>
          </a:p>
          <a:p>
            <a:pPr marL="0" indent="0">
              <a:buNone/>
            </a:pPr>
            <a:r>
              <a:rPr lang="nb-NO" sz="1600"/>
              <a:t>Article about SSD</a:t>
            </a:r>
            <a:br>
              <a:rPr lang="nb-NO" sz="1600"/>
            </a:br>
            <a:r>
              <a:rPr lang="nb-NO" sz="1600">
                <a:hlinkClick r:id="rId3"/>
              </a:rPr>
              <a:t>https://towardsdatascience.com/review-ssd-single-shot-detector-object-detection-851a94607d11</a:t>
            </a:r>
            <a:br>
              <a:rPr lang="nb-NO" sz="1600"/>
            </a:br>
            <a:endParaRPr lang="nb-NO" sz="1600"/>
          </a:p>
          <a:p>
            <a:pPr marL="0" indent="0">
              <a:buNone/>
            </a:pPr>
            <a:endParaRPr lang="nb-NO" sz="1600"/>
          </a:p>
          <a:p>
            <a:pPr marL="0" indent="0">
              <a:buNone/>
            </a:pPr>
            <a:endParaRPr lang="nb-NO" sz="1600"/>
          </a:p>
          <a:p>
            <a:pPr marL="0" indent="0">
              <a:buNone/>
            </a:pPr>
            <a:endParaRPr lang="nb-NO" sz="1600"/>
          </a:p>
        </p:txBody>
      </p:sp>
    </p:spTree>
    <p:extLst>
      <p:ext uri="{BB962C8B-B14F-4D97-AF65-F5344CB8AC3E}">
        <p14:creationId xmlns:p14="http://schemas.microsoft.com/office/powerpoint/2010/main" val="2595320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E6FAA-2DDF-4536-8C7D-2B9908823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17E3E-65C2-4B23-93E5-44F7420E98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Status quo </a:t>
            </a:r>
            <a:r>
              <a:rPr lang="nb-NO" sz="1800"/>
              <a:t>(as of 29. dec 2016)</a:t>
            </a:r>
            <a:endParaRPr lang="nb-NO" sz="2000"/>
          </a:p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SSD: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2000"/>
              <a:t>Architecture and innovations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2000"/>
              <a:t>Training method and data augmentation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Results &amp; analysis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Comparison vs. other NNs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Conclusion</a:t>
            </a:r>
          </a:p>
          <a:p>
            <a:pPr lvl="1">
              <a:buFont typeface="Arial" panose="020B0604020202020204" pitchFamily="34" charset="0"/>
              <a:buChar char="•"/>
            </a:pPr>
            <a:endParaRPr lang="nb-NO" sz="2000"/>
          </a:p>
        </p:txBody>
      </p:sp>
    </p:spTree>
    <p:extLst>
      <p:ext uri="{BB962C8B-B14F-4D97-AF65-F5344CB8AC3E}">
        <p14:creationId xmlns:p14="http://schemas.microsoft.com/office/powerpoint/2010/main" val="8364896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079BC5-6340-4070-B5A1-CF4395EB89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3789" y="2496793"/>
            <a:ext cx="6210801" cy="269884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9E17A3-7BB6-4606-9F0E-5447867CD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Status quo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73A12-2690-453A-AF03-2120BC189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SotA networks (YOLO, Faster R-CNN, etc)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2000"/>
              <a:t>Region proposal 					       Faster R-CNN (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2000"/>
              <a:t>Resampling						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2000"/>
              <a:t>Last layer(s): fully connected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2000"/>
              <a:t>Tradeoffs: speed vs. accuracy</a:t>
            </a:r>
          </a:p>
          <a:p>
            <a:pPr>
              <a:buFont typeface="Arial" panose="020B0604020202020204" pitchFamily="34" charset="0"/>
              <a:buChar char="•"/>
            </a:pPr>
            <a:endParaRPr lang="nb-NO" sz="2000"/>
          </a:p>
          <a:p>
            <a:pPr marL="0" indent="0">
              <a:buNone/>
            </a:pPr>
            <a:endParaRPr lang="nb-NO" sz="2000"/>
          </a:p>
          <a:p>
            <a:pPr marL="0" indent="0">
              <a:buNone/>
            </a:pPr>
            <a:endParaRPr lang="nb-NO" sz="2000"/>
          </a:p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 SSD: no tradeoff, only improvements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nb-NO" sz="2000"/>
          </a:p>
        </p:txBody>
      </p:sp>
    </p:spTree>
    <p:extLst>
      <p:ext uri="{BB962C8B-B14F-4D97-AF65-F5344CB8AC3E}">
        <p14:creationId xmlns:p14="http://schemas.microsoft.com/office/powerpoint/2010/main" val="3894390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57999503-B390-497A-B19E-63859F51F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2939" y="2567559"/>
            <a:ext cx="6933966" cy="37443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E86CA8-19AB-44F7-B896-EE42EF114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SSD: Architecture and innovations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FC436-27BE-42C8-AF61-ACA85737F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nb-NO" sz="2000"/>
              <a:t>VGG-16 base for layers 1-5, pretrained on ILSVRC CLS-LOC</a:t>
            </a:r>
          </a:p>
          <a:p>
            <a:r>
              <a:rPr lang="nb-NO" sz="2000"/>
              <a:t>Add feature maps at different scales, make predictions from these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Conv. predictors for detection instead</a:t>
            </a:r>
            <a:br>
              <a:rPr lang="nb-NO" sz="2000"/>
            </a:br>
            <a:r>
              <a:rPr lang="nb-NO" sz="2000"/>
              <a:t>of fully connected</a:t>
            </a:r>
          </a:p>
          <a:p>
            <a:pPr lvl="1"/>
            <a:r>
              <a:rPr lang="nb-NO" sz="1600"/>
              <a:t>(c+4)*k*m*n outputs for a </a:t>
            </a:r>
            <a:br>
              <a:rPr lang="nb-NO" sz="1600"/>
            </a:br>
            <a:r>
              <a:rPr lang="nb-NO" sz="1600"/>
              <a:t>given scale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NMS to filter low confidences</a:t>
            </a:r>
          </a:p>
          <a:p>
            <a:pPr>
              <a:buFont typeface="Arial" panose="020B0604020202020204" pitchFamily="34" charset="0"/>
              <a:buChar char="•"/>
            </a:pPr>
            <a:endParaRPr lang="nb-NO" sz="2000"/>
          </a:p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Single shot detection like YOLO</a:t>
            </a:r>
          </a:p>
          <a:p>
            <a:pPr marL="0" indent="0">
              <a:buNone/>
            </a:pPr>
            <a:endParaRPr lang="nb-NO" sz="2000"/>
          </a:p>
        </p:txBody>
      </p:sp>
    </p:spTree>
    <p:extLst>
      <p:ext uri="{BB962C8B-B14F-4D97-AF65-F5344CB8AC3E}">
        <p14:creationId xmlns:p14="http://schemas.microsoft.com/office/powerpoint/2010/main" val="88811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6CA8-19AB-44F7-B896-EE42EF114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/>
              <a:t>SSD: Architecture and innovations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FC436-27BE-42C8-AF61-ACA85737FD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À trous convolution in pool5 layer to fill holes caused by 3x3 kernel in pool5’s sampling</a:t>
            </a: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0CD5EACE-0928-4919-B57B-7AE6531285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634" y="2422361"/>
            <a:ext cx="2949796" cy="2845246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1B1FC17F-BA90-4325-B601-7FA631DCFC0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07725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C25F0F-39C5-480A-881A-E61FD9CC1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5245" y="3210737"/>
            <a:ext cx="7381510" cy="2780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E86CA8-19AB-44F7-B896-EE42EF114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/>
              <a:t>SSD: Architecture and innovations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FC436-27BE-42C8-AF61-ACA85737FD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81638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nb-NO" sz="2000"/>
              <a:t>Default boxes for bounding box estimation: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2000"/>
              <a:t>M different scales from 0.2 to 0.9, yielding M feature maps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2000">
                <a:latin typeface="Cambria Math" panose="02040503050406030204" pitchFamily="18" charset="0"/>
                <a:ea typeface="Cambria Math" panose="02040503050406030204" pitchFamily="18" charset="0"/>
              </a:rPr>
              <a:t>≤</a:t>
            </a:r>
            <a:r>
              <a:rPr lang="nb-NO" sz="2000"/>
              <a:t> 6 aspect ratios per feature map location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nb-NO" sz="2000"/>
              <a:t>Regression for offsets across all boxes</a:t>
            </a:r>
          </a:p>
        </p:txBody>
      </p:sp>
    </p:spTree>
    <p:extLst>
      <p:ext uri="{BB962C8B-B14F-4D97-AF65-F5344CB8AC3E}">
        <p14:creationId xmlns:p14="http://schemas.microsoft.com/office/powerpoint/2010/main" val="6160030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6CA8-19AB-44F7-B896-EE42EF114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/>
              <a:t>SSD: Design and innovations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FC436-27BE-42C8-AF61-ACA85737F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423016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6CA8-19AB-44F7-B896-EE42EF114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/>
              <a:t>SSD: Training method &amp; data augmentation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FC436-27BE-42C8-AF61-ACA85737FDD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nb-NO" sz="2000"/>
              <a:t>Versions: [512x512] &amp; [300x300] (faster) pixel resolution</a:t>
            </a:r>
          </a:p>
          <a:p>
            <a:pPr>
              <a:buFont typeface="Arial" panose="020B0604020202020204" pitchFamily="34" charset="0"/>
              <a:buChar char="•"/>
            </a:pPr>
            <a:endParaRPr lang="nb-NO" sz="2000"/>
          </a:p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Ground truth assigned to feature maps of appropriate scales</a:t>
            </a:r>
          </a:p>
          <a:p>
            <a:pPr>
              <a:buFont typeface="Arial" panose="020B0604020202020204" pitchFamily="34" charset="0"/>
              <a:buChar char="•"/>
            </a:pPr>
            <a:endParaRPr lang="nb-NO" sz="2000"/>
          </a:p>
          <a:p>
            <a:pPr>
              <a:buFont typeface="Arial" panose="020B0604020202020204" pitchFamily="34" charset="0"/>
              <a:buChar char="•"/>
            </a:pPr>
            <a:r>
              <a:rPr lang="nb-NO" sz="2000"/>
              <a:t>Box matching: </a:t>
            </a:r>
            <a:r>
              <a:rPr lang="nb-NO" sz="2000" i="1"/>
              <a:t>Intersection over Union</a:t>
            </a:r>
          </a:p>
          <a:p>
            <a:pPr>
              <a:buFont typeface="Arial" panose="020B0604020202020204" pitchFamily="34" charset="0"/>
              <a:buChar char="•"/>
            </a:pPr>
            <a:endParaRPr lang="nb-NO" sz="2000" i="1"/>
          </a:p>
          <a:p>
            <a:pPr>
              <a:buFont typeface="Arial" panose="020B0604020202020204" pitchFamily="34" charset="0"/>
              <a:buChar char="•"/>
            </a:pPr>
            <a:endParaRPr lang="nb-NO" sz="2000" i="1"/>
          </a:p>
          <a:p>
            <a:pPr>
              <a:buFont typeface="Arial" panose="020B0604020202020204" pitchFamily="34" charset="0"/>
              <a:buChar char="•"/>
            </a:pPr>
            <a:endParaRPr lang="nb-NO" sz="2000" i="1"/>
          </a:p>
          <a:p>
            <a:pPr>
              <a:buFont typeface="Arial" panose="020B0604020202020204" pitchFamily="34" charset="0"/>
              <a:buChar char="•"/>
            </a:pPr>
            <a:endParaRPr lang="nb-NO" sz="2000" i="1"/>
          </a:p>
          <a:p>
            <a:pPr>
              <a:buFont typeface="Arial" panose="020B0604020202020204" pitchFamily="34" charset="0"/>
              <a:buChar char="•"/>
            </a:pPr>
            <a:endParaRPr lang="nb-NO" sz="2000" i="1"/>
          </a:p>
          <a:p>
            <a:pPr>
              <a:buFont typeface="Arial" panose="020B0604020202020204" pitchFamily="34" charset="0"/>
              <a:buChar char="•"/>
            </a:pPr>
            <a:endParaRPr lang="nb-NO" sz="2000" i="1"/>
          </a:p>
          <a:p>
            <a:pPr>
              <a:buFont typeface="Arial" panose="020B0604020202020204" pitchFamily="34" charset="0"/>
              <a:buChar char="•"/>
            </a:pPr>
            <a:endParaRPr lang="nb-NO" sz="2000" i="1"/>
          </a:p>
          <a:p>
            <a:pPr>
              <a:buFont typeface="Arial" panose="020B0604020202020204" pitchFamily="34" charset="0"/>
              <a:buChar char="•"/>
            </a:pPr>
            <a:endParaRPr lang="nb-NO" sz="2000" i="1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4635ED2-A4D3-4960-B373-0044DCCEB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0162" y="4318096"/>
            <a:ext cx="2479759" cy="103611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7CC83C0C-CCD8-499F-B8FF-4A0B4B1F87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995738" y="1825625"/>
                <a:ext cx="5181600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nb-NO" sz="2000"/>
                  <a:t>Loss function derived from MultiBox</a:t>
                </a:r>
              </a:p>
              <a:p>
                <a:pPr lvl="1"/>
                <a:r>
                  <a:rPr lang="nb-NO" sz="2000"/>
                  <a:t>Localisation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b-NO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b-NO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nb-NO" sz="2000" i="1">
                            <a:latin typeface="Cambria Math" panose="02040503050406030204" pitchFamily="18" charset="0"/>
                          </a:rPr>
                          <m:t>𝑙𝑜𝑐</m:t>
                        </m:r>
                      </m:sub>
                    </m:sSub>
                  </m:oMath>
                </a14:m>
                <a:r>
                  <a:rPr lang="nb-NO" sz="2000"/>
                  <a:t>: Smooth L1</a:t>
                </a:r>
              </a:p>
              <a:p>
                <a:pPr lvl="1"/>
                <a:r>
                  <a:rPr lang="nb-NO" sz="2000"/>
                  <a:t>Classification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b-NO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b-NO" sz="20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nb-NO" sz="2000" i="1">
                            <a:latin typeface="Cambria Math" panose="02040503050406030204" pitchFamily="18" charset="0"/>
                          </a:rPr>
                          <m:t>𝑐𝑜𝑛𝑓</m:t>
                        </m:r>
                      </m:sub>
                    </m:sSub>
                    <m:r>
                      <a:rPr lang="nb-NO" sz="2000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nb-NO" sz="2000"/>
                  <a:t>: Softmax</a:t>
                </a:r>
              </a:p>
            </p:txBody>
          </p:sp>
        </mc:Choice>
        <mc:Fallback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7CC83C0C-CCD8-499F-B8FF-4A0B4B1F87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95738" y="1825625"/>
                <a:ext cx="5181600" cy="4351338"/>
              </a:xfrm>
              <a:prstGeom prst="rect">
                <a:avLst/>
              </a:prstGeom>
              <a:blipFill>
                <a:blip r:embed="rId3"/>
                <a:stretch>
                  <a:fillRect l="-1059" t="-1401"/>
                </a:stretch>
              </a:blipFill>
            </p:spPr>
            <p:txBody>
              <a:bodyPr/>
              <a:lstStyle/>
              <a:p>
                <a:r>
                  <a:rPr lang="nb-N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684A2D91-606A-4A19-AF94-9C43C45265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800" y="2979782"/>
            <a:ext cx="3981449" cy="5813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D2FC45F-CDFE-44C2-A0FD-B780C555C9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9800" y="3743369"/>
            <a:ext cx="4411593" cy="16108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9563FA6-CD12-45FF-936B-0E7A148647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5739" y="5562890"/>
            <a:ext cx="5971676" cy="714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73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6CA8-19AB-44F7-B896-EE42EF114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b-NO"/>
              <a:t>SSD: Training method &amp; data augmentation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5FC436-27BE-42C8-AF61-ACA85737FDDE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825625"/>
                <a:ext cx="5181600" cy="4871954"/>
              </a:xfrm>
            </p:spPr>
            <p:txBody>
              <a:bodyPr>
                <a:normAutofit/>
              </a:bodyPr>
              <a:lstStyle/>
              <a:p>
                <a:pPr>
                  <a:buFont typeface="Arial" panose="020B0604020202020204" pitchFamily="34" charset="0"/>
                  <a:buChar char="•"/>
                </a:pPr>
                <a:r>
                  <a:rPr lang="nb-NO" sz="20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</a:t>
                </a:r>
                <a:r>
                  <a:rPr lang="nb-NO" sz="2000"/>
                  <a:t> scales of feature maps for scale invariance. Recreates the effects of:</a:t>
                </a:r>
              </a:p>
              <a:p>
                <a:pPr lvl="1"/>
                <a:r>
                  <a:rPr lang="nb-NO" sz="1600"/>
                  <a:t>Duplicating training images at different sizes</a:t>
                </a:r>
              </a:p>
              <a:p>
                <a:pPr lvl="2"/>
                <a:r>
                  <a:rPr lang="nb-NO" sz="1600"/>
                  <a:t>Parameter sharing across scales</a:t>
                </a:r>
              </a:p>
              <a:p>
                <a:pPr lvl="1"/>
                <a:r>
                  <a:rPr lang="nb-NO" sz="1600"/>
                  <a:t>Richer details of objects and smoothing of segmentation results</a:t>
                </a:r>
                <a:br>
                  <a:rPr lang="nb-NO" sz="1600"/>
                </a:br>
                <a:br>
                  <a:rPr lang="nb-NO" sz="1600"/>
                </a:br>
                <a:br>
                  <a:rPr lang="nb-NO" sz="1600"/>
                </a:br>
                <a:endParaRPr lang="nb-NO" sz="1600"/>
              </a:p>
              <a:p>
                <a:pPr marL="0" indent="0">
                  <a:buNone/>
                </a:pPr>
                <a:r>
                  <a:rPr lang="nb-NO" sz="140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b-NO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b-NO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nb-NO" sz="1400" b="0" i="1" smtClean="0">
                            <a:latin typeface="Cambria Math" panose="02040503050406030204" pitchFamily="18" charset="0"/>
                          </a:rPr>
                          <m:t>𝑚𝑖𝑛</m:t>
                        </m:r>
                      </m:sub>
                    </m:sSub>
                    <m:r>
                      <a:rPr lang="nb-NO" sz="1400" b="0" i="1" smtClean="0">
                        <a:latin typeface="Cambria Math" panose="02040503050406030204" pitchFamily="18" charset="0"/>
                      </a:rPr>
                      <m:t>=0.2</m:t>
                    </m:r>
                  </m:oMath>
                </a14:m>
                <a:r>
                  <a:rPr lang="nb-NO" sz="1400"/>
                  <a:t> 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nb-NO" sz="14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nb-NO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nb-NO" sz="1400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nb-NO" sz="1400" b="0" i="1" smtClean="0">
                            <a:latin typeface="Cambria Math" panose="02040503050406030204" pitchFamily="18" charset="0"/>
                          </a:rPr>
                          <m:t>𝑎𝑥</m:t>
                        </m:r>
                      </m:sub>
                    </m:sSub>
                    <m:r>
                      <a:rPr lang="nb-NO" sz="1400" b="0" i="1" smtClean="0">
                        <a:latin typeface="Cambria Math" panose="02040503050406030204" pitchFamily="18" charset="0"/>
                      </a:rPr>
                      <m:t>=0.9</m:t>
                    </m:r>
                  </m:oMath>
                </a14:m>
                <a:endParaRPr lang="nb-NO" sz="1400"/>
              </a:p>
              <a:p>
                <a:pPr lvl="1"/>
                <a:endParaRPr lang="nb-NO" sz="1600"/>
              </a:p>
              <a:p>
                <a:pPr lvl="1"/>
                <a:r>
                  <a:rPr lang="nb-NO" sz="1600"/>
                  <a:t>Less worry with effects on setting default boxes’ dimensions</a:t>
                </a:r>
              </a:p>
              <a:p>
                <a:endParaRPr lang="nb-NO" sz="200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75FC436-27BE-42C8-AF61-ACA85737FDD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825625"/>
                <a:ext cx="5181600" cy="4871954"/>
              </a:xfrm>
              <a:blipFill>
                <a:blip r:embed="rId2"/>
                <a:stretch>
                  <a:fillRect l="-1059" t="-1375"/>
                </a:stretch>
              </a:blipFill>
            </p:spPr>
            <p:txBody>
              <a:bodyPr/>
              <a:lstStyle/>
              <a:p>
                <a:r>
                  <a:rPr lang="nb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46528D-56CB-47AB-8E9E-C2D7DFCD7A3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nb-NO" sz="2000"/>
              <a:t>Data augmentation</a:t>
            </a:r>
          </a:p>
          <a:p>
            <a:pPr lvl="1"/>
            <a:r>
              <a:rPr lang="nb-NO" sz="1600"/>
              <a:t>Sampling step (same probability):</a:t>
            </a:r>
          </a:p>
          <a:p>
            <a:pPr lvl="2"/>
            <a:r>
              <a:rPr lang="nb-NO" sz="1600"/>
              <a:t>Original image</a:t>
            </a:r>
          </a:p>
          <a:p>
            <a:pPr lvl="2"/>
            <a:r>
              <a:rPr lang="nb-NO" sz="1600"/>
              <a:t>Segment of image </a:t>
            </a:r>
            <a:r>
              <a:rPr lang="nb-NO" sz="1600" b="1"/>
              <a:t>with</a:t>
            </a:r>
            <a:r>
              <a:rPr lang="nb-NO" sz="1600"/>
              <a:t> objects, minimum IoU = 0.1, 0.3, 0.5, 0.7 or 0.9</a:t>
            </a:r>
          </a:p>
          <a:p>
            <a:pPr lvl="2"/>
            <a:r>
              <a:rPr lang="nb-NO" sz="1600"/>
              <a:t>Randomly sampled patch</a:t>
            </a:r>
          </a:p>
          <a:p>
            <a:pPr lvl="1"/>
            <a:r>
              <a:rPr lang="nb-NO" sz="1600"/>
              <a:t>Range of aspect ratio: [0.5, 2]; image size: [0.1,1]</a:t>
            </a:r>
          </a:p>
          <a:p>
            <a:pPr lvl="1"/>
            <a:r>
              <a:rPr lang="nb-NO" sz="1600"/>
              <a:t>50% chance to be mirrored</a:t>
            </a:r>
          </a:p>
          <a:p>
            <a:r>
              <a:rPr lang="nb-NO" sz="2000"/>
              <a:t>Hard negatives</a:t>
            </a:r>
          </a:p>
          <a:p>
            <a:pPr lvl="1"/>
            <a:r>
              <a:rPr lang="nb-NO" sz="1600"/>
              <a:t>Large num. of default boxes </a:t>
            </a:r>
            <a:r>
              <a:rPr lang="nb-NO" sz="1600">
                <a:sym typeface="Wingdings" panose="05000000000000000000" pitchFamily="2" charset="2"/>
              </a:rPr>
              <a:t> </a:t>
            </a:r>
            <a:r>
              <a:rPr lang="nb-NO" sz="1600" b="1">
                <a:sym typeface="Wingdings" panose="05000000000000000000" pitchFamily="2" charset="2"/>
              </a:rPr>
              <a:t>mostly</a:t>
            </a:r>
            <a:r>
              <a:rPr lang="nb-NO" sz="1600" b="1"/>
              <a:t> negatives</a:t>
            </a:r>
            <a:endParaRPr lang="nb-NO" sz="1600"/>
          </a:p>
          <a:p>
            <a:pPr lvl="1"/>
            <a:r>
              <a:rPr lang="nb-NO" sz="1600"/>
              <a:t>Sort negatives by conf., use at most N = 3x [objects] for backprop </a:t>
            </a:r>
            <a:r>
              <a:rPr lang="nb-NO" sz="1600">
                <a:sym typeface="Wingdings" panose="05000000000000000000" pitchFamily="2" charset="2"/>
              </a:rPr>
              <a:t></a:t>
            </a:r>
            <a:r>
              <a:rPr lang="nb-NO" sz="1600"/>
              <a:t> faster/more stable training</a:t>
            </a:r>
          </a:p>
          <a:p>
            <a:endParaRPr lang="nb-NO" sz="20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04E174-915C-4608-81A4-3DCE085B2B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611" y="3699627"/>
            <a:ext cx="4133850" cy="56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698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714D10E4A8309459E4C8E8AB35955F0" ma:contentTypeVersion="" ma:contentTypeDescription="Create a new document." ma:contentTypeScope="" ma:versionID="41e164bb5a535904c58fadaf6c8cb4c4">
  <xsd:schema xmlns:xsd="http://www.w3.org/2001/XMLSchema" xmlns:xs="http://www.w3.org/2001/XMLSchema" xmlns:p="http://schemas.microsoft.com/office/2006/metadata/properties" xmlns:ns2="3011bd27-670b-40e8-bfc7-267b8eb171af" xmlns:ns3="f00a7557-192b-40ee-82fa-50b7af794bf6" xmlns:ns4="a1e6ce1e-028e-4ef7-a0c6-7ba998e8b60a" targetNamespace="http://schemas.microsoft.com/office/2006/metadata/properties" ma:root="true" ma:fieldsID="a394201d3368b68d609ca73d470d57d8" ns2:_="" ns3:_="" ns4:_="">
    <xsd:import namespace="3011bd27-670b-40e8-bfc7-267b8eb171af"/>
    <xsd:import namespace="f00a7557-192b-40ee-82fa-50b7af794bf6"/>
    <xsd:import namespace="a1e6ce1e-028e-4ef7-a0c6-7ba998e8b60a"/>
    <xsd:element name="properties">
      <xsd:complexType>
        <xsd:sequence>
          <xsd:element name="documentManagement">
            <xsd:complexType>
              <xsd:all>
                <xsd:element ref="ns2:TeamSiteName" minOccurs="0"/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011bd27-670b-40e8-bfc7-267b8eb171af" elementFormDefault="qualified">
    <xsd:import namespace="http://schemas.microsoft.com/office/2006/documentManagement/types"/>
    <xsd:import namespace="http://schemas.microsoft.com/office/infopath/2007/PartnerControls"/>
    <xsd:element name="TeamSiteName" ma:index="8" nillable="true" ma:displayName="TeamSite" ma:default="TDT 17" ma:internalName="TeamSiteNam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0a7557-192b-40ee-82fa-50b7af794bf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e6ce1e-028e-4ef7-a0c6-7ba998e8b60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eamSiteName xmlns="3011bd27-670b-40e8-bfc7-267b8eb171af">TDT 17</TeamSiteName>
  </documentManagement>
</p:properties>
</file>

<file path=customXml/itemProps1.xml><?xml version="1.0" encoding="utf-8"?>
<ds:datastoreItem xmlns:ds="http://schemas.openxmlformats.org/officeDocument/2006/customXml" ds:itemID="{AFB43DB6-08BE-487F-BC40-81112FBA0AF3}"/>
</file>

<file path=customXml/itemProps2.xml><?xml version="1.0" encoding="utf-8"?>
<ds:datastoreItem xmlns:ds="http://schemas.openxmlformats.org/officeDocument/2006/customXml" ds:itemID="{7DCAC077-8C20-4978-BAE1-B5A85B0B27E6}"/>
</file>

<file path=customXml/itemProps3.xml><?xml version="1.0" encoding="utf-8"?>
<ds:datastoreItem xmlns:ds="http://schemas.openxmlformats.org/officeDocument/2006/customXml" ds:itemID="{52E11EAD-FAC0-4AB6-A534-30D2200599F7}"/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1253</TotalTime>
  <Words>441</Words>
  <Application>Microsoft Office PowerPoint</Application>
  <PresentationFormat>Widescreen</PresentationFormat>
  <Paragraphs>109</Paragraphs>
  <Slides>19</Slides>
  <Notes>0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Times New Roman</vt:lpstr>
      <vt:lpstr>Office Theme</vt:lpstr>
      <vt:lpstr>SSD: Single Shot MultiBox Detector</vt:lpstr>
      <vt:lpstr>Contents</vt:lpstr>
      <vt:lpstr>Status quo</vt:lpstr>
      <vt:lpstr>SSD: Architecture and innovations</vt:lpstr>
      <vt:lpstr>SSD: Architecture and innovations</vt:lpstr>
      <vt:lpstr>SSD: Architecture and innovations</vt:lpstr>
      <vt:lpstr>SSD: Design and innovations</vt:lpstr>
      <vt:lpstr>SSD: Training method &amp; data augmentation</vt:lpstr>
      <vt:lpstr>SSD: Training method &amp; data augmentation</vt:lpstr>
      <vt:lpstr>SSD: Training &amp; data augmentation</vt:lpstr>
      <vt:lpstr>Results &amp; analysis</vt:lpstr>
      <vt:lpstr>Results &amp; analysis</vt:lpstr>
      <vt:lpstr>Results &amp; analysis</vt:lpstr>
      <vt:lpstr>Results &amp; analysis </vt:lpstr>
      <vt:lpstr>Results &amp; analysis</vt:lpstr>
      <vt:lpstr>Comparison vs. other NNs</vt:lpstr>
      <vt:lpstr>Comparison vs. other NNs</vt:lpstr>
      <vt:lpstr>Conclusion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SSD: Single Shot MultiBox Detector</dc:title>
  <dc:creator>Victor Wang</dc:creator>
  <cp:lastModifiedBy>Victor Wang</cp:lastModifiedBy>
  <cp:revision>125</cp:revision>
  <dcterms:created xsi:type="dcterms:W3CDTF">2019-10-07T15:19:48Z</dcterms:created>
  <dcterms:modified xsi:type="dcterms:W3CDTF">2019-10-08T12:12:56Z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0x0101004714D10E4A8309459E4C8E8AB35955F0</vt:lpwstr>
  </property>
</Properties>
</file>